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81" d="100"/>
          <a:sy n="81" d="100"/>
        </p:scale>
        <p:origin x="12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v-SE"/>
              <a:t>Klicka här för att ändra mall för rubrikformat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DA2A3349-49DC-4FC7-A4DF-7A80EA008B35}" type="datetimeFigureOut">
              <a:rPr lang="sv-SE" smtClean="0"/>
              <a:t>2020-12-30</a:t>
            </a:fld>
            <a:endParaRPr lang="sv-SE"/>
          </a:p>
        </p:txBody>
      </p:sp>
      <p:sp>
        <p:nvSpPr>
          <p:cNvPr id="5" name="Footer Placeholder 4"/>
          <p:cNvSpPr>
            <a:spLocks noGrp="1"/>
          </p:cNvSpPr>
          <p:nvPr>
            <p:ph type="ftr" sz="quarter" idx="11"/>
          </p:nvPr>
        </p:nvSpPr>
        <p:spPr>
          <a:xfrm>
            <a:off x="2416500" y="329307"/>
            <a:ext cx="4973915" cy="309201"/>
          </a:xfrm>
        </p:spPr>
        <p:txBody>
          <a:bodyPr/>
          <a:lstStyle/>
          <a:p>
            <a:endParaRPr lang="sv-SE"/>
          </a:p>
        </p:txBody>
      </p:sp>
      <p:sp>
        <p:nvSpPr>
          <p:cNvPr id="6" name="Slide Number Placeholder 5"/>
          <p:cNvSpPr>
            <a:spLocks noGrp="1"/>
          </p:cNvSpPr>
          <p:nvPr>
            <p:ph type="sldNum" sz="quarter" idx="12"/>
          </p:nvPr>
        </p:nvSpPr>
        <p:spPr>
          <a:xfrm>
            <a:off x="1437664" y="798973"/>
            <a:ext cx="811019" cy="503578"/>
          </a:xfrm>
        </p:spPr>
        <p:txBody>
          <a:bodyPr/>
          <a:lstStyle/>
          <a:p>
            <a:fld id="{7B010D0D-DC8C-4976-BC3F-720D53F450DE}" type="slidenum">
              <a:rPr lang="sv-SE" smtClean="0"/>
              <a:t>‹#›</a:t>
            </a:fld>
            <a:endParaRPr lang="sv-S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078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A2A3349-49DC-4FC7-A4DF-7A80EA008B35}" type="datetimeFigureOut">
              <a:rPr lang="sv-SE" smtClean="0"/>
              <a:t>2020-12-30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B010D0D-DC8C-4976-BC3F-720D53F450DE}" type="slidenum">
              <a:rPr lang="sv-SE" smtClean="0"/>
              <a:t>‹#›</a:t>
            </a:fld>
            <a:endParaRPr lang="sv-S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477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A2A3349-49DC-4FC7-A4DF-7A80EA008B35}" type="datetimeFigureOut">
              <a:rPr lang="sv-SE" smtClean="0"/>
              <a:t>2020-12-30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B010D0D-DC8C-4976-BC3F-720D53F450DE}" type="slidenum">
              <a:rPr lang="sv-SE" smtClean="0"/>
              <a:t>‹#›</a:t>
            </a:fld>
            <a:endParaRPr lang="sv-S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586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A2A3349-49DC-4FC7-A4DF-7A80EA008B35}" type="datetimeFigureOut">
              <a:rPr lang="sv-SE" smtClean="0"/>
              <a:t>2020-12-30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B010D0D-DC8C-4976-BC3F-720D53F450DE}" type="slidenum">
              <a:rPr lang="sv-SE" smtClean="0"/>
              <a:t>‹#›</a:t>
            </a:fld>
            <a:endParaRPr lang="sv-S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114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A2A3349-49DC-4FC7-A4DF-7A80EA008B35}" type="datetimeFigureOut">
              <a:rPr lang="sv-SE" smtClean="0"/>
              <a:t>2020-12-30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B010D0D-DC8C-4976-BC3F-720D53F450DE}" type="slidenum">
              <a:rPr lang="sv-SE" smtClean="0"/>
              <a:t>‹#›</a:t>
            </a:fld>
            <a:endParaRPr lang="sv-S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80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A2A3349-49DC-4FC7-A4DF-7A80EA008B35}" type="datetimeFigureOut">
              <a:rPr lang="sv-SE" smtClean="0"/>
              <a:t>2020-12-30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B010D0D-DC8C-4976-BC3F-720D53F450DE}" type="slidenum">
              <a:rPr lang="sv-SE" smtClean="0"/>
              <a:t>‹#›</a:t>
            </a:fld>
            <a:endParaRPr lang="sv-S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7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447191" y="2824269"/>
            <a:ext cx="4645152" cy="26444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12362" y="2821491"/>
            <a:ext cx="4645152" cy="26373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A2A3349-49DC-4FC7-A4DF-7A80EA008B35}" type="datetimeFigureOut">
              <a:rPr lang="sv-SE" smtClean="0"/>
              <a:t>2020-12-30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B010D0D-DC8C-4976-BC3F-720D53F450DE}" type="slidenum">
              <a:rPr lang="sv-SE" smtClean="0"/>
              <a:t>‹#›</a:t>
            </a:fld>
            <a:endParaRPr lang="sv-S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25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DA2A3349-49DC-4FC7-A4DF-7A80EA008B35}" type="datetimeFigureOut">
              <a:rPr lang="sv-SE" smtClean="0"/>
              <a:t>2020-12-30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B010D0D-DC8C-4976-BC3F-720D53F450DE}" type="slidenum">
              <a:rPr lang="sv-SE" smtClean="0"/>
              <a:t>‹#›</a:t>
            </a:fld>
            <a:endParaRPr lang="sv-S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242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A3349-49DC-4FC7-A4DF-7A80EA008B35}" type="datetimeFigureOut">
              <a:rPr lang="sv-SE" smtClean="0"/>
              <a:t>2020-12-30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B010D0D-DC8C-4976-BC3F-720D53F450DE}" type="slidenum">
              <a:rPr lang="sv-SE" smtClean="0"/>
              <a:t>‹#›</a:t>
            </a:fld>
            <a:endParaRPr lang="sv-SE"/>
          </a:p>
        </p:txBody>
      </p:sp>
    </p:spTree>
    <p:extLst>
      <p:ext uri="{BB962C8B-B14F-4D97-AF65-F5344CB8AC3E}">
        <p14:creationId xmlns:p14="http://schemas.microsoft.com/office/powerpoint/2010/main" val="7066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A2A3349-49DC-4FC7-A4DF-7A80EA008B35}" type="datetimeFigureOut">
              <a:rPr lang="sv-SE" smtClean="0"/>
              <a:t>2020-12-30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B010D0D-DC8C-4976-BC3F-720D53F450DE}" type="slidenum">
              <a:rPr lang="sv-SE" smtClean="0"/>
              <a:t>‹#›</a:t>
            </a:fld>
            <a:endParaRPr lang="sv-S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4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A2A3349-49DC-4FC7-A4DF-7A80EA008B35}" type="datetimeFigureOut">
              <a:rPr lang="sv-SE" smtClean="0"/>
              <a:t>2020-12-30</a:t>
            </a:fld>
            <a:endParaRPr lang="sv-SE"/>
          </a:p>
        </p:txBody>
      </p:sp>
      <p:sp>
        <p:nvSpPr>
          <p:cNvPr id="6" name="Footer Placeholder 5"/>
          <p:cNvSpPr>
            <a:spLocks noGrp="1"/>
          </p:cNvSpPr>
          <p:nvPr>
            <p:ph type="ftr" sz="quarter" idx="11"/>
          </p:nvPr>
        </p:nvSpPr>
        <p:spPr>
          <a:xfrm>
            <a:off x="1447382" y="318640"/>
            <a:ext cx="5541004" cy="320931"/>
          </a:xfrm>
        </p:spPr>
        <p:txBody>
          <a:bodyPr/>
          <a:lstStyle/>
          <a:p>
            <a:endParaRPr lang="sv-SE"/>
          </a:p>
        </p:txBody>
      </p:sp>
      <p:sp>
        <p:nvSpPr>
          <p:cNvPr id="7" name="Slide Number Placeholder 6"/>
          <p:cNvSpPr>
            <a:spLocks noGrp="1"/>
          </p:cNvSpPr>
          <p:nvPr>
            <p:ph type="sldNum" sz="quarter" idx="12"/>
          </p:nvPr>
        </p:nvSpPr>
        <p:spPr/>
        <p:txBody>
          <a:bodyPr/>
          <a:lstStyle/>
          <a:p>
            <a:fld id="{7B010D0D-DC8C-4976-BC3F-720D53F450DE}" type="slidenum">
              <a:rPr lang="sv-SE" smtClean="0"/>
              <a:t>‹#›</a:t>
            </a:fld>
            <a:endParaRPr lang="sv-S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07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A2A3349-49DC-4FC7-A4DF-7A80EA008B35}" type="datetimeFigureOut">
              <a:rPr lang="sv-SE" smtClean="0"/>
              <a:t>2020-12-30</a:t>
            </a:fld>
            <a:endParaRPr lang="sv-S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B010D0D-DC8C-4976-BC3F-720D53F450DE}" type="slidenum">
              <a:rPr lang="sv-SE" smtClean="0"/>
              <a:t>‹#›</a:t>
            </a:fld>
            <a:endParaRPr lang="sv-S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7427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529AE6-E16C-471B-AA7A-A24BC4F04860}"/>
              </a:ext>
            </a:extLst>
          </p:cNvPr>
          <p:cNvSpPr>
            <a:spLocks noGrp="1"/>
          </p:cNvSpPr>
          <p:nvPr>
            <p:ph type="ctrTitle"/>
          </p:nvPr>
        </p:nvSpPr>
        <p:spPr/>
        <p:txBody>
          <a:bodyPr/>
          <a:lstStyle/>
          <a:p>
            <a:r>
              <a:rPr lang="sv-SE" dirty="0"/>
              <a:t>Så här tycker vi om SlöjdLab</a:t>
            </a:r>
          </a:p>
        </p:txBody>
      </p:sp>
      <p:sp>
        <p:nvSpPr>
          <p:cNvPr id="3" name="Underrubrik 2">
            <a:extLst>
              <a:ext uri="{FF2B5EF4-FFF2-40B4-BE49-F238E27FC236}">
                <a16:creationId xmlns:a16="http://schemas.microsoft.com/office/drawing/2014/main" id="{6EEB28C0-1975-466A-8706-A3C6A4F32B81}"/>
              </a:ext>
            </a:extLst>
          </p:cNvPr>
          <p:cNvSpPr>
            <a:spLocks noGrp="1"/>
          </p:cNvSpPr>
          <p:nvPr>
            <p:ph type="subTitle" idx="1"/>
          </p:nvPr>
        </p:nvSpPr>
        <p:spPr/>
        <p:txBody>
          <a:bodyPr/>
          <a:lstStyle/>
          <a:p>
            <a:r>
              <a:rPr lang="sv-SE" dirty="0"/>
              <a:t>En intervjuundersökning </a:t>
            </a:r>
          </a:p>
        </p:txBody>
      </p:sp>
      <p:pic>
        <p:nvPicPr>
          <p:cNvPr id="5" name="Bildobjekt 4">
            <a:extLst>
              <a:ext uri="{FF2B5EF4-FFF2-40B4-BE49-F238E27FC236}">
                <a16:creationId xmlns:a16="http://schemas.microsoft.com/office/drawing/2014/main" id="{DD4F1791-4B3B-4CF6-9A17-BD3CCE65BC5F}"/>
              </a:ext>
            </a:extLst>
          </p:cNvPr>
          <p:cNvPicPr>
            <a:picLocks noChangeAspect="1"/>
          </p:cNvPicPr>
          <p:nvPr/>
        </p:nvPicPr>
        <p:blipFill>
          <a:blip r:embed="rId2"/>
          <a:stretch>
            <a:fillRect/>
          </a:stretch>
        </p:blipFill>
        <p:spPr>
          <a:xfrm>
            <a:off x="8554193" y="2526475"/>
            <a:ext cx="3156732" cy="3156732"/>
          </a:xfrm>
          <a:prstGeom prst="rect">
            <a:avLst/>
          </a:prstGeom>
        </p:spPr>
      </p:pic>
    </p:spTree>
    <p:extLst>
      <p:ext uri="{BB962C8B-B14F-4D97-AF65-F5344CB8AC3E}">
        <p14:creationId xmlns:p14="http://schemas.microsoft.com/office/powerpoint/2010/main" val="12223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F21A47-11B2-403F-9970-DB7BF62DB02A}"/>
              </a:ext>
            </a:extLst>
          </p:cNvPr>
          <p:cNvSpPr>
            <a:spLocks noGrp="1"/>
          </p:cNvSpPr>
          <p:nvPr>
            <p:ph type="title"/>
          </p:nvPr>
        </p:nvSpPr>
        <p:spPr/>
        <p:txBody>
          <a:bodyPr/>
          <a:lstStyle/>
          <a:p>
            <a:r>
              <a:rPr lang="sv-SE" dirty="0"/>
              <a:t>Föräldrar</a:t>
            </a:r>
          </a:p>
        </p:txBody>
      </p:sp>
      <p:sp>
        <p:nvSpPr>
          <p:cNvPr id="3" name="Platshållare för innehåll 2">
            <a:extLst>
              <a:ext uri="{FF2B5EF4-FFF2-40B4-BE49-F238E27FC236}">
                <a16:creationId xmlns:a16="http://schemas.microsoft.com/office/drawing/2014/main" id="{E4DE6A78-9C12-4B99-86D8-032E80B8C9B9}"/>
              </a:ext>
            </a:extLst>
          </p:cNvPr>
          <p:cNvSpPr>
            <a:spLocks noGrp="1"/>
          </p:cNvSpPr>
          <p:nvPr>
            <p:ph idx="1"/>
          </p:nvPr>
        </p:nvSpPr>
        <p:spPr>
          <a:xfrm>
            <a:off x="1451579" y="2015732"/>
            <a:ext cx="7336161" cy="3450613"/>
          </a:xfrm>
        </p:spPr>
        <p:txBody>
          <a:bodyPr>
            <a:noAutofit/>
          </a:bodyPr>
          <a:lstStyle/>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Föräldrar är olika mycket engagerade i de olika labben.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Föräldrar måste kanske bli mer delaktiga när projektet tar slut om SlöjdLab skall finnas kvar.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Att engagera föräldrar kan också bidra till sociala nätverk och positiv social kontroll.</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Föräldrar kan ha specialkunskaper. Föräldrar med utrikes ursprung kan också bidra med egna slöjdkunskaper från andra länder. </a:t>
            </a:r>
          </a:p>
        </p:txBody>
      </p:sp>
      <p:pic>
        <p:nvPicPr>
          <p:cNvPr id="5" name="Bildobjekt 4">
            <a:extLst>
              <a:ext uri="{FF2B5EF4-FFF2-40B4-BE49-F238E27FC236}">
                <a16:creationId xmlns:a16="http://schemas.microsoft.com/office/drawing/2014/main" id="{624219CB-FDC1-4C41-B48B-7F3A6EA7529B}"/>
              </a:ext>
            </a:extLst>
          </p:cNvPr>
          <p:cNvPicPr>
            <a:picLocks noChangeAspect="1"/>
          </p:cNvPicPr>
          <p:nvPr/>
        </p:nvPicPr>
        <p:blipFill>
          <a:blip r:embed="rId2"/>
          <a:stretch>
            <a:fillRect/>
          </a:stretch>
        </p:blipFill>
        <p:spPr>
          <a:xfrm>
            <a:off x="9234055" y="2790702"/>
            <a:ext cx="2415144" cy="2415144"/>
          </a:xfrm>
          <a:prstGeom prst="rect">
            <a:avLst/>
          </a:prstGeom>
        </p:spPr>
      </p:pic>
      <p:sp>
        <p:nvSpPr>
          <p:cNvPr id="6" name="textruta 5">
            <a:extLst>
              <a:ext uri="{FF2B5EF4-FFF2-40B4-BE49-F238E27FC236}">
                <a16:creationId xmlns:a16="http://schemas.microsoft.com/office/drawing/2014/main" id="{EF0E9FB4-EEE2-4BB2-B170-61C17F3B8053}"/>
              </a:ext>
            </a:extLst>
          </p:cNvPr>
          <p:cNvSpPr txBox="1"/>
          <p:nvPr/>
        </p:nvSpPr>
        <p:spPr>
          <a:xfrm rot="316300">
            <a:off x="6263212" y="655709"/>
            <a:ext cx="5367646"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”Man skulle vilja fixa något för föräldrar så att de fick komma med och slöjda. Eftersom de ändå är där.” </a:t>
            </a:r>
            <a:endParaRPr lang="sv-SE" dirty="0"/>
          </a:p>
        </p:txBody>
      </p:sp>
    </p:spTree>
    <p:extLst>
      <p:ext uri="{BB962C8B-B14F-4D97-AF65-F5344CB8AC3E}">
        <p14:creationId xmlns:p14="http://schemas.microsoft.com/office/powerpoint/2010/main" val="42986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194A56-B228-4A70-A079-9707A5703546}"/>
              </a:ext>
            </a:extLst>
          </p:cNvPr>
          <p:cNvSpPr>
            <a:spLocks noGrp="1"/>
          </p:cNvSpPr>
          <p:nvPr>
            <p:ph type="title"/>
          </p:nvPr>
        </p:nvSpPr>
        <p:spPr/>
        <p:txBody>
          <a:bodyPr/>
          <a:lstStyle/>
          <a:p>
            <a:r>
              <a:rPr lang="sv-SE" dirty="0"/>
              <a:t>Pedagogik/bemötande</a:t>
            </a:r>
          </a:p>
        </p:txBody>
      </p:sp>
      <p:sp>
        <p:nvSpPr>
          <p:cNvPr id="3" name="Platshållare för innehåll 2">
            <a:extLst>
              <a:ext uri="{FF2B5EF4-FFF2-40B4-BE49-F238E27FC236}">
                <a16:creationId xmlns:a16="http://schemas.microsoft.com/office/drawing/2014/main" id="{250547A9-8FE4-4C44-8BEB-FE5696E98011}"/>
              </a:ext>
            </a:extLst>
          </p:cNvPr>
          <p:cNvSpPr>
            <a:spLocks noGrp="1"/>
          </p:cNvSpPr>
          <p:nvPr>
            <p:ph idx="1"/>
          </p:nvPr>
        </p:nvSpPr>
        <p:spPr>
          <a:xfrm>
            <a:off x="1451579" y="2015732"/>
            <a:ext cx="7098655" cy="3450613"/>
          </a:xfrm>
        </p:spPr>
        <p:txBody>
          <a:bodyPr>
            <a:normAutofit lnSpcReduction="10000"/>
          </a:bodyPr>
          <a:lstStyle/>
          <a:p>
            <a:r>
              <a:rPr lang="sv-SE" sz="2400" dirty="0">
                <a:latin typeface="Calibri" panose="020F0502020204030204" pitchFamily="34" charset="0"/>
                <a:ea typeface="Times New Roman" panose="02020603050405020304" pitchFamily="18" charset="0"/>
                <a:cs typeface="Times New Roman" panose="02020603050405020304" pitchFamily="18" charset="0"/>
              </a:rPr>
              <a:t>P</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edagogiska delar i ledarutbildningen är uppskattad.</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Strukturen på labbarna, som introducerades under utbildningen, är uppskattad.</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del barn är utåtagerande på olika sätt. Pedagogisk vägledning uppskattad.</a:t>
            </a:r>
          </a:p>
          <a:p>
            <a:r>
              <a:rPr lang="sv-SE" sz="2400" dirty="0">
                <a:latin typeface="Calibri" panose="020F0502020204030204" pitchFamily="34" charset="0"/>
                <a:ea typeface="Times New Roman" panose="02020603050405020304" pitchFamily="18" charset="0"/>
                <a:cs typeface="Times New Roman" panose="02020603050405020304" pitchFamily="18" charset="0"/>
              </a:rPr>
              <a:t>Positivt med yngre ledare som står närmare barnens sätt att vara.</a:t>
            </a:r>
            <a:endParaRPr lang="sv-SE"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dirty="0"/>
          </a:p>
        </p:txBody>
      </p:sp>
      <p:pic>
        <p:nvPicPr>
          <p:cNvPr id="5" name="Bildobjekt 4">
            <a:extLst>
              <a:ext uri="{FF2B5EF4-FFF2-40B4-BE49-F238E27FC236}">
                <a16:creationId xmlns:a16="http://schemas.microsoft.com/office/drawing/2014/main" id="{F7BB75F4-FC60-49E4-B0E5-76C0C2D1BDBD}"/>
              </a:ext>
            </a:extLst>
          </p:cNvPr>
          <p:cNvPicPr>
            <a:picLocks noChangeAspect="1"/>
          </p:cNvPicPr>
          <p:nvPr/>
        </p:nvPicPr>
        <p:blipFill>
          <a:blip r:embed="rId2"/>
          <a:stretch>
            <a:fillRect/>
          </a:stretch>
        </p:blipFill>
        <p:spPr>
          <a:xfrm>
            <a:off x="8752536" y="1870444"/>
            <a:ext cx="3139035" cy="3133803"/>
          </a:xfrm>
          <a:prstGeom prst="rect">
            <a:avLst/>
          </a:prstGeom>
        </p:spPr>
      </p:pic>
      <p:sp>
        <p:nvSpPr>
          <p:cNvPr id="7" name="textruta 6">
            <a:extLst>
              <a:ext uri="{FF2B5EF4-FFF2-40B4-BE49-F238E27FC236}">
                <a16:creationId xmlns:a16="http://schemas.microsoft.com/office/drawing/2014/main" id="{62A709C2-D589-4E00-B17E-553A7CEA6E10}"/>
              </a:ext>
            </a:extLst>
          </p:cNvPr>
          <p:cNvSpPr txBox="1"/>
          <p:nvPr/>
        </p:nvSpPr>
        <p:spPr>
          <a:xfrm rot="814307">
            <a:off x="7932716" y="481353"/>
            <a:ext cx="3776353"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”Det är viktigt att vi ledare har samma syn på hur vi hanterar barnen.” </a:t>
            </a:r>
            <a:endParaRPr lang="sv-SE" dirty="0"/>
          </a:p>
        </p:txBody>
      </p:sp>
    </p:spTree>
    <p:extLst>
      <p:ext uri="{BB962C8B-B14F-4D97-AF65-F5344CB8AC3E}">
        <p14:creationId xmlns:p14="http://schemas.microsoft.com/office/powerpoint/2010/main" val="55734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BB9326-60A8-4F3C-B745-325FD82C58BB}"/>
              </a:ext>
            </a:extLst>
          </p:cNvPr>
          <p:cNvSpPr>
            <a:spLocks noGrp="1"/>
          </p:cNvSpPr>
          <p:nvPr>
            <p:ph type="title"/>
          </p:nvPr>
        </p:nvSpPr>
        <p:spPr/>
        <p:txBody>
          <a:bodyPr/>
          <a:lstStyle/>
          <a:p>
            <a:r>
              <a:rPr lang="sv-SE" dirty="0"/>
              <a:t>Tillströmning av barn</a:t>
            </a:r>
          </a:p>
        </p:txBody>
      </p:sp>
      <p:sp>
        <p:nvSpPr>
          <p:cNvPr id="3" name="Platshållare för innehåll 2">
            <a:extLst>
              <a:ext uri="{FF2B5EF4-FFF2-40B4-BE49-F238E27FC236}">
                <a16:creationId xmlns:a16="http://schemas.microsoft.com/office/drawing/2014/main" id="{229F617A-A908-40C2-81DC-5BF4A51CA560}"/>
              </a:ext>
            </a:extLst>
          </p:cNvPr>
          <p:cNvSpPr>
            <a:spLocks noGrp="1"/>
          </p:cNvSpPr>
          <p:nvPr>
            <p:ph idx="1"/>
          </p:nvPr>
        </p:nvSpPr>
        <p:spPr>
          <a:xfrm>
            <a:off x="1451579" y="2015732"/>
            <a:ext cx="7137785" cy="3450613"/>
          </a:xfrm>
        </p:spPr>
        <p:txBody>
          <a:bodyPr>
            <a:normAutofit/>
          </a:bodyPr>
          <a:lstStyle/>
          <a:p>
            <a:r>
              <a:rPr lang="sv-SE" sz="2400" dirty="0"/>
              <a:t>Corona har satt tillfälligt stopp</a:t>
            </a:r>
          </a:p>
          <a:p>
            <a:r>
              <a:rPr lang="sv-SE" sz="2400" dirty="0"/>
              <a:t>När vi kommer igång behövs aktiviteter för att intressera fler barn.</a:t>
            </a:r>
          </a:p>
        </p:txBody>
      </p:sp>
      <p:pic>
        <p:nvPicPr>
          <p:cNvPr id="5" name="Bildobjekt 4">
            <a:extLst>
              <a:ext uri="{FF2B5EF4-FFF2-40B4-BE49-F238E27FC236}">
                <a16:creationId xmlns:a16="http://schemas.microsoft.com/office/drawing/2014/main" id="{58E364E4-5D1C-4B4B-9DCF-56D5F4E3C90F}"/>
              </a:ext>
            </a:extLst>
          </p:cNvPr>
          <p:cNvPicPr>
            <a:picLocks noChangeAspect="1"/>
          </p:cNvPicPr>
          <p:nvPr/>
        </p:nvPicPr>
        <p:blipFill>
          <a:blip r:embed="rId2"/>
          <a:stretch>
            <a:fillRect/>
          </a:stretch>
        </p:blipFill>
        <p:spPr>
          <a:xfrm>
            <a:off x="8962028" y="2015732"/>
            <a:ext cx="3109425" cy="3099060"/>
          </a:xfrm>
          <a:prstGeom prst="rect">
            <a:avLst/>
          </a:prstGeom>
        </p:spPr>
      </p:pic>
      <p:sp>
        <p:nvSpPr>
          <p:cNvPr id="7" name="textruta 6">
            <a:extLst>
              <a:ext uri="{FF2B5EF4-FFF2-40B4-BE49-F238E27FC236}">
                <a16:creationId xmlns:a16="http://schemas.microsoft.com/office/drawing/2014/main" id="{C508F7AD-90DB-4057-B7AC-D91C59BECDDE}"/>
              </a:ext>
            </a:extLst>
          </p:cNvPr>
          <p:cNvSpPr txBox="1"/>
          <p:nvPr/>
        </p:nvSpPr>
        <p:spPr>
          <a:xfrm rot="672970">
            <a:off x="8300851" y="400365"/>
            <a:ext cx="3586347"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Man måste kanske gå till skolorna. Måste hitta vägar att nå barn.” </a:t>
            </a:r>
            <a:endParaRPr lang="sv-SE" dirty="0"/>
          </a:p>
        </p:txBody>
      </p:sp>
    </p:spTree>
    <p:extLst>
      <p:ext uri="{BB962C8B-B14F-4D97-AF65-F5344CB8AC3E}">
        <p14:creationId xmlns:p14="http://schemas.microsoft.com/office/powerpoint/2010/main" val="286797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1E5DE2-F824-41DA-8789-01D953305CB9}"/>
              </a:ext>
            </a:extLst>
          </p:cNvPr>
          <p:cNvSpPr>
            <a:spLocks noGrp="1"/>
          </p:cNvSpPr>
          <p:nvPr>
            <p:ph type="title"/>
          </p:nvPr>
        </p:nvSpPr>
        <p:spPr/>
        <p:txBody>
          <a:bodyPr/>
          <a:lstStyle/>
          <a:p>
            <a:r>
              <a:rPr lang="sv-SE" dirty="0"/>
              <a:t>Bemanning</a:t>
            </a:r>
          </a:p>
        </p:txBody>
      </p:sp>
      <p:sp>
        <p:nvSpPr>
          <p:cNvPr id="3" name="Platshållare för innehåll 2">
            <a:extLst>
              <a:ext uri="{FF2B5EF4-FFF2-40B4-BE49-F238E27FC236}">
                <a16:creationId xmlns:a16="http://schemas.microsoft.com/office/drawing/2014/main" id="{A1F30560-7E3E-4D63-A162-1F8FC5F513FC}"/>
              </a:ext>
            </a:extLst>
          </p:cNvPr>
          <p:cNvSpPr>
            <a:spLocks noGrp="1"/>
          </p:cNvSpPr>
          <p:nvPr>
            <p:ph idx="1"/>
          </p:nvPr>
        </p:nvSpPr>
        <p:spPr>
          <a:xfrm>
            <a:off x="1451580" y="2015732"/>
            <a:ext cx="7219426" cy="3450613"/>
          </a:xfrm>
        </p:spPr>
        <p:txBody>
          <a:bodyPr/>
          <a:lstStyle/>
          <a:p>
            <a:pPr>
              <a:lnSpc>
                <a:spcPct val="107000"/>
              </a:lnSpc>
              <a:spcAft>
                <a:spcPts val="80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Viktigt med rekrytering och utbildning av ledare.</a:t>
            </a:r>
          </a:p>
          <a:p>
            <a:pPr>
              <a:lnSpc>
                <a:spcPct val="107000"/>
              </a:lnSpc>
              <a:spcAft>
                <a:spcPts val="80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Viktigt att se till att ledare får inspiration.</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Det bör vara minst tre ledare/volontärer i en grupp av hållbarhetsskäl.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Föräldrar som aktiva, är en stor potential. </a:t>
            </a:r>
          </a:p>
          <a:p>
            <a:endParaRPr lang="sv-SE" dirty="0"/>
          </a:p>
        </p:txBody>
      </p:sp>
      <p:pic>
        <p:nvPicPr>
          <p:cNvPr id="5" name="Bildobjekt 4">
            <a:extLst>
              <a:ext uri="{FF2B5EF4-FFF2-40B4-BE49-F238E27FC236}">
                <a16:creationId xmlns:a16="http://schemas.microsoft.com/office/drawing/2014/main" id="{47F9DF02-DB18-4775-9D8A-27AE925659B3}"/>
              </a:ext>
            </a:extLst>
          </p:cNvPr>
          <p:cNvPicPr>
            <a:picLocks noChangeAspect="1"/>
          </p:cNvPicPr>
          <p:nvPr/>
        </p:nvPicPr>
        <p:blipFill>
          <a:blip r:embed="rId2"/>
          <a:stretch>
            <a:fillRect/>
          </a:stretch>
        </p:blipFill>
        <p:spPr>
          <a:xfrm>
            <a:off x="8671005" y="2653259"/>
            <a:ext cx="3040684" cy="3040684"/>
          </a:xfrm>
          <a:prstGeom prst="rect">
            <a:avLst/>
          </a:prstGeom>
        </p:spPr>
      </p:pic>
    </p:spTree>
    <p:extLst>
      <p:ext uri="{BB962C8B-B14F-4D97-AF65-F5344CB8AC3E}">
        <p14:creationId xmlns:p14="http://schemas.microsoft.com/office/powerpoint/2010/main" val="79179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2828B-E19F-490F-96D4-883E69A668C8}"/>
              </a:ext>
            </a:extLst>
          </p:cNvPr>
          <p:cNvSpPr>
            <a:spLocks noGrp="1"/>
          </p:cNvSpPr>
          <p:nvPr>
            <p:ph type="title"/>
          </p:nvPr>
        </p:nvSpPr>
        <p:spPr/>
        <p:txBody>
          <a:bodyPr/>
          <a:lstStyle/>
          <a:p>
            <a:r>
              <a:rPr lang="sv-SE" dirty="0"/>
              <a:t>Ersättning</a:t>
            </a:r>
          </a:p>
        </p:txBody>
      </p:sp>
      <p:sp>
        <p:nvSpPr>
          <p:cNvPr id="3" name="Platshållare för innehåll 2">
            <a:extLst>
              <a:ext uri="{FF2B5EF4-FFF2-40B4-BE49-F238E27FC236}">
                <a16:creationId xmlns:a16="http://schemas.microsoft.com/office/drawing/2014/main" id="{87E83F21-AFBB-4DBE-8C8E-37886477B29C}"/>
              </a:ext>
            </a:extLst>
          </p:cNvPr>
          <p:cNvSpPr>
            <a:spLocks noGrp="1"/>
          </p:cNvSpPr>
          <p:nvPr>
            <p:ph idx="1"/>
          </p:nvPr>
        </p:nvSpPr>
        <p:spPr>
          <a:xfrm>
            <a:off x="1451579" y="2015732"/>
            <a:ext cx="6808001" cy="3450613"/>
          </a:xfrm>
        </p:spPr>
        <p:txBody>
          <a:bodyPr>
            <a:normAutofit lnSpcReduction="10000"/>
          </a:bodyPr>
          <a:lstStyle/>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Ytterst få ledare menar att ersättning spelar roll. </a:t>
            </a:r>
          </a:p>
          <a:p>
            <a:pPr>
              <a:lnSpc>
                <a:spcPct val="107000"/>
              </a:lnSpc>
              <a:spcAft>
                <a:spcPts val="80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Lön h</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ar att göra med hållbarhet. Lön ger större trygghet i långa loppet, men det gäller att hitta lämpliga och möjliga former.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Lön kan representera en avsevärd inkomst för yngre ledare</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Lön representerar uppskattning av huvudmannen.</a:t>
            </a:r>
          </a:p>
          <a:p>
            <a:endParaRPr lang="sv-SE" dirty="0"/>
          </a:p>
        </p:txBody>
      </p:sp>
      <p:pic>
        <p:nvPicPr>
          <p:cNvPr id="5" name="Bildobjekt 4">
            <a:extLst>
              <a:ext uri="{FF2B5EF4-FFF2-40B4-BE49-F238E27FC236}">
                <a16:creationId xmlns:a16="http://schemas.microsoft.com/office/drawing/2014/main" id="{6A9474AB-78C0-489C-BD2B-205938AE4F24}"/>
              </a:ext>
            </a:extLst>
          </p:cNvPr>
          <p:cNvPicPr>
            <a:picLocks noChangeAspect="1"/>
          </p:cNvPicPr>
          <p:nvPr/>
        </p:nvPicPr>
        <p:blipFill>
          <a:blip r:embed="rId2"/>
          <a:stretch>
            <a:fillRect/>
          </a:stretch>
        </p:blipFill>
        <p:spPr>
          <a:xfrm>
            <a:off x="9198964" y="2015732"/>
            <a:ext cx="2857500" cy="2857500"/>
          </a:xfrm>
          <a:prstGeom prst="rect">
            <a:avLst/>
          </a:prstGeom>
        </p:spPr>
      </p:pic>
    </p:spTree>
    <p:extLst>
      <p:ext uri="{BB962C8B-B14F-4D97-AF65-F5344CB8AC3E}">
        <p14:creationId xmlns:p14="http://schemas.microsoft.com/office/powerpoint/2010/main" val="109544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783C89-6DDC-4EFA-B673-D7B1F9899EE1}"/>
              </a:ext>
            </a:extLst>
          </p:cNvPr>
          <p:cNvSpPr>
            <a:spLocks noGrp="1"/>
          </p:cNvSpPr>
          <p:nvPr>
            <p:ph type="title"/>
          </p:nvPr>
        </p:nvSpPr>
        <p:spPr/>
        <p:txBody>
          <a:bodyPr/>
          <a:lstStyle/>
          <a:p>
            <a:r>
              <a:rPr lang="sv-SE" dirty="0"/>
              <a:t>Organisation av labb</a:t>
            </a:r>
          </a:p>
        </p:txBody>
      </p:sp>
      <p:sp>
        <p:nvSpPr>
          <p:cNvPr id="3" name="Platshållare för innehåll 2">
            <a:extLst>
              <a:ext uri="{FF2B5EF4-FFF2-40B4-BE49-F238E27FC236}">
                <a16:creationId xmlns:a16="http://schemas.microsoft.com/office/drawing/2014/main" id="{9875AC08-6B25-4CDF-9E35-7A7E42BE2531}"/>
              </a:ext>
            </a:extLst>
          </p:cNvPr>
          <p:cNvSpPr>
            <a:spLocks noGrp="1"/>
          </p:cNvSpPr>
          <p:nvPr>
            <p:ph idx="1"/>
          </p:nvPr>
        </p:nvSpPr>
        <p:spPr>
          <a:xfrm>
            <a:off x="1451579" y="2015732"/>
            <a:ext cx="8292028" cy="3450613"/>
          </a:xfrm>
        </p:spPr>
        <p:txBody>
          <a:bodyPr>
            <a:noAutofit/>
          </a:bodyPr>
          <a:lstStyle/>
          <a:p>
            <a:pPr>
              <a:lnSpc>
                <a:spcPct val="107000"/>
              </a:lnSpc>
              <a:spcAft>
                <a:spcPts val="80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I labben finns det ledare, hjälpledare och volontärer i olika åldrar.</a:t>
            </a:r>
            <a:endParaRPr lang="sv-SE" sz="2400" dirty="0"/>
          </a:p>
          <a:p>
            <a:pPr>
              <a:lnSpc>
                <a:spcPct val="107000"/>
              </a:lnSpc>
              <a:spcAft>
                <a:spcPts val="80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10-14 barn är en lagom grupp om man är 2-3 ledare</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Alla ledare var överens om att en gång i veckan är lagom ofta. </a:t>
            </a:r>
          </a:p>
          <a:p>
            <a:pPr>
              <a:lnSpc>
                <a:spcPct val="107000"/>
              </a:lnSpc>
              <a:spcAft>
                <a:spcPts val="800"/>
              </a:spcAft>
            </a:pPr>
            <a:r>
              <a:rPr lang="sv-SE" sz="2400" dirty="0">
                <a:latin typeface="Calibri" panose="020F0502020204030204" pitchFamily="34" charset="0"/>
                <a:ea typeface="Times New Roman" panose="02020603050405020304" pitchFamily="18" charset="0"/>
                <a:cs typeface="Times New Roman" panose="02020603050405020304" pitchFamily="18" charset="0"/>
              </a:rPr>
              <a:t>Gemensam struktur:</a:t>
            </a:r>
          </a:p>
          <a:p>
            <a:pPr lvl="1">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Samling och diskussion om vilka aktiviteter som skall göras / </a:t>
            </a:r>
            <a:br>
              <a:rPr lang="sv-SE" sz="2400" dirty="0">
                <a:effectLst/>
                <a:latin typeface="Calibri" panose="020F0502020204030204" pitchFamily="34" charset="0"/>
                <a:ea typeface="Times New Roman" panose="02020603050405020304" pitchFamily="18" charset="0"/>
                <a:cs typeface="Times New Roman" panose="02020603050405020304" pitchFamily="18" charset="0"/>
              </a:rPr>
            </a:b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Aktiviteter / </a:t>
            </a:r>
            <a:r>
              <a:rPr lang="sv-SE" sz="2400" dirty="0">
                <a:latin typeface="Calibri" panose="020F0502020204030204" pitchFamily="34" charset="0"/>
                <a:ea typeface="Times New Roman" panose="02020603050405020304" pitchFamily="18" charset="0"/>
                <a:cs typeface="Times New Roman" panose="02020603050405020304" pitchFamily="18" charset="0"/>
              </a:rPr>
              <a:t>Fruktstund / </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Aktiviteter / Avslutning och samtal</a:t>
            </a:r>
          </a:p>
        </p:txBody>
      </p:sp>
      <p:pic>
        <p:nvPicPr>
          <p:cNvPr id="5" name="Bildobjekt 4">
            <a:extLst>
              <a:ext uri="{FF2B5EF4-FFF2-40B4-BE49-F238E27FC236}">
                <a16:creationId xmlns:a16="http://schemas.microsoft.com/office/drawing/2014/main" id="{7268C147-6A5F-4FFB-BBC6-8E522C71E474}"/>
              </a:ext>
            </a:extLst>
          </p:cNvPr>
          <p:cNvPicPr>
            <a:picLocks noChangeAspect="1"/>
          </p:cNvPicPr>
          <p:nvPr/>
        </p:nvPicPr>
        <p:blipFill>
          <a:blip r:embed="rId2"/>
          <a:stretch>
            <a:fillRect/>
          </a:stretch>
        </p:blipFill>
        <p:spPr>
          <a:xfrm>
            <a:off x="9402549" y="2000250"/>
            <a:ext cx="2766622" cy="2766622"/>
          </a:xfrm>
          <a:prstGeom prst="rect">
            <a:avLst/>
          </a:prstGeom>
        </p:spPr>
      </p:pic>
    </p:spTree>
    <p:extLst>
      <p:ext uri="{BB962C8B-B14F-4D97-AF65-F5344CB8AC3E}">
        <p14:creationId xmlns:p14="http://schemas.microsoft.com/office/powerpoint/2010/main" val="1954692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089DA5-F8F0-43FA-938C-9D2C799FC5E3}"/>
              </a:ext>
            </a:extLst>
          </p:cNvPr>
          <p:cNvSpPr>
            <a:spLocks noGrp="1"/>
          </p:cNvSpPr>
          <p:nvPr>
            <p:ph type="title"/>
          </p:nvPr>
        </p:nvSpPr>
        <p:spPr/>
        <p:txBody>
          <a:bodyPr/>
          <a:lstStyle/>
          <a:p>
            <a:r>
              <a:rPr lang="sv-SE" dirty="0"/>
              <a:t>Administration</a:t>
            </a:r>
          </a:p>
        </p:txBody>
      </p:sp>
      <p:sp>
        <p:nvSpPr>
          <p:cNvPr id="3" name="Platshållare för innehåll 2">
            <a:extLst>
              <a:ext uri="{FF2B5EF4-FFF2-40B4-BE49-F238E27FC236}">
                <a16:creationId xmlns:a16="http://schemas.microsoft.com/office/drawing/2014/main" id="{E5742DBC-FD59-4616-84D3-8434F70082D1}"/>
              </a:ext>
            </a:extLst>
          </p:cNvPr>
          <p:cNvSpPr>
            <a:spLocks noGrp="1"/>
          </p:cNvSpPr>
          <p:nvPr>
            <p:ph idx="1"/>
          </p:nvPr>
        </p:nvSpPr>
        <p:spPr>
          <a:xfrm>
            <a:off x="1451580" y="2015732"/>
            <a:ext cx="7227726" cy="3450613"/>
          </a:xfrm>
        </p:spPr>
        <p:txBody>
          <a:bodyPr>
            <a:normAutofit fontScale="92500" lnSpcReduction="20000"/>
          </a:bodyPr>
          <a:lstStyle/>
          <a:p>
            <a:r>
              <a:rPr lang="sv-SE" sz="2400" dirty="0"/>
              <a:t>Vuxenskolan har administration av anmälningar, ersättningar och försäkringar</a:t>
            </a:r>
          </a:p>
          <a:p>
            <a:r>
              <a:rPr lang="sv-SE" sz="2400" dirty="0"/>
              <a:t>Projektadministrationen har administrerat projektet</a:t>
            </a:r>
          </a:p>
          <a:p>
            <a:r>
              <a:rPr lang="sv-SE" sz="2400" dirty="0"/>
              <a:t>Övergripande samordning behövs med funktioner för</a:t>
            </a:r>
          </a:p>
          <a:p>
            <a:pPr lvl="1"/>
            <a:r>
              <a:rPr lang="sv-SE" sz="2400" dirty="0"/>
              <a:t>Kommunikation med ledare</a:t>
            </a:r>
          </a:p>
          <a:p>
            <a:pPr lvl="1"/>
            <a:r>
              <a:rPr lang="sv-SE" sz="2400" dirty="0"/>
              <a:t>Informationsfunktion</a:t>
            </a:r>
          </a:p>
          <a:p>
            <a:r>
              <a:rPr lang="sv-SE" sz="2400" dirty="0"/>
              <a:t>Inte alltid lätt att få tag i personnummer som behövs för ersättning och försäkringar</a:t>
            </a:r>
          </a:p>
          <a:p>
            <a:endParaRPr lang="sv-SE" dirty="0"/>
          </a:p>
        </p:txBody>
      </p:sp>
      <p:pic>
        <p:nvPicPr>
          <p:cNvPr id="5" name="Bildobjekt 4">
            <a:extLst>
              <a:ext uri="{FF2B5EF4-FFF2-40B4-BE49-F238E27FC236}">
                <a16:creationId xmlns:a16="http://schemas.microsoft.com/office/drawing/2014/main" id="{0FC2F434-A5B5-44C8-BC43-C7C3FA6E5E03}"/>
              </a:ext>
            </a:extLst>
          </p:cNvPr>
          <p:cNvPicPr>
            <a:picLocks noChangeAspect="1"/>
          </p:cNvPicPr>
          <p:nvPr/>
        </p:nvPicPr>
        <p:blipFill>
          <a:blip r:embed="rId2"/>
          <a:stretch>
            <a:fillRect/>
          </a:stretch>
        </p:blipFill>
        <p:spPr>
          <a:xfrm>
            <a:off x="9425970" y="2114550"/>
            <a:ext cx="2628900" cy="2628900"/>
          </a:xfrm>
          <a:prstGeom prst="rect">
            <a:avLst/>
          </a:prstGeom>
        </p:spPr>
      </p:pic>
    </p:spTree>
    <p:extLst>
      <p:ext uri="{BB962C8B-B14F-4D97-AF65-F5344CB8AC3E}">
        <p14:creationId xmlns:p14="http://schemas.microsoft.com/office/powerpoint/2010/main" val="61414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FE8512-D4BA-4D9C-8912-43BADFA9ECC1}"/>
              </a:ext>
            </a:extLst>
          </p:cNvPr>
          <p:cNvSpPr>
            <a:spLocks noGrp="1"/>
          </p:cNvSpPr>
          <p:nvPr>
            <p:ph type="title"/>
          </p:nvPr>
        </p:nvSpPr>
        <p:spPr/>
        <p:txBody>
          <a:bodyPr/>
          <a:lstStyle/>
          <a:p>
            <a:r>
              <a:rPr lang="sv-SE" dirty="0"/>
              <a:t>Lokaler</a:t>
            </a:r>
          </a:p>
        </p:txBody>
      </p:sp>
      <p:sp>
        <p:nvSpPr>
          <p:cNvPr id="3" name="Platshållare för innehåll 2">
            <a:extLst>
              <a:ext uri="{FF2B5EF4-FFF2-40B4-BE49-F238E27FC236}">
                <a16:creationId xmlns:a16="http://schemas.microsoft.com/office/drawing/2014/main" id="{E0B29CF3-2D30-427E-88CF-5EAC4692B4B0}"/>
              </a:ext>
            </a:extLst>
          </p:cNvPr>
          <p:cNvSpPr>
            <a:spLocks noGrp="1"/>
          </p:cNvSpPr>
          <p:nvPr>
            <p:ph idx="1"/>
          </p:nvPr>
        </p:nvSpPr>
        <p:spPr>
          <a:xfrm>
            <a:off x="1451580" y="2015732"/>
            <a:ext cx="7077824" cy="3450613"/>
          </a:xfrm>
        </p:spPr>
        <p:txBody>
          <a:bodyPr>
            <a:normAutofit/>
          </a:bodyPr>
          <a:lstStyle/>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lämplig lokal är en viktig förutsättning för SlöjdLab.</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 lokal ska ha förråd för att ha tillgång till verktyg och material.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Man skall inte i onödan behöva köra material mellan labben.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Lokalen måste tillåta labbverksamhet. </a:t>
            </a:r>
            <a:endParaRPr lang="sv-SE" sz="2400" dirty="0"/>
          </a:p>
        </p:txBody>
      </p:sp>
      <p:pic>
        <p:nvPicPr>
          <p:cNvPr id="5" name="Bildobjekt 4">
            <a:extLst>
              <a:ext uri="{FF2B5EF4-FFF2-40B4-BE49-F238E27FC236}">
                <a16:creationId xmlns:a16="http://schemas.microsoft.com/office/drawing/2014/main" id="{880583BC-7C44-4EB8-B622-A4ABA8DC16D7}"/>
              </a:ext>
            </a:extLst>
          </p:cNvPr>
          <p:cNvPicPr>
            <a:picLocks noChangeAspect="1"/>
          </p:cNvPicPr>
          <p:nvPr/>
        </p:nvPicPr>
        <p:blipFill>
          <a:blip r:embed="rId2"/>
          <a:stretch>
            <a:fillRect/>
          </a:stretch>
        </p:blipFill>
        <p:spPr>
          <a:xfrm>
            <a:off x="9109023" y="2015732"/>
            <a:ext cx="2857500" cy="2857500"/>
          </a:xfrm>
          <a:prstGeom prst="rect">
            <a:avLst/>
          </a:prstGeom>
        </p:spPr>
      </p:pic>
    </p:spTree>
    <p:extLst>
      <p:ext uri="{BB962C8B-B14F-4D97-AF65-F5344CB8AC3E}">
        <p14:creationId xmlns:p14="http://schemas.microsoft.com/office/powerpoint/2010/main" val="368754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96F3C0-30EE-422D-8885-1719C50CA8C5}"/>
              </a:ext>
            </a:extLst>
          </p:cNvPr>
          <p:cNvSpPr>
            <a:spLocks noGrp="1"/>
          </p:cNvSpPr>
          <p:nvPr>
            <p:ph type="title"/>
          </p:nvPr>
        </p:nvSpPr>
        <p:spPr/>
        <p:txBody>
          <a:bodyPr/>
          <a:lstStyle/>
          <a:p>
            <a:r>
              <a:rPr lang="sv-SE" dirty="0"/>
              <a:t>Sammanfattning. </a:t>
            </a:r>
            <a:br>
              <a:rPr lang="sv-SE" dirty="0"/>
            </a:br>
            <a:r>
              <a:rPr lang="sv-SE" dirty="0"/>
              <a:t>SlöjdLab…</a:t>
            </a:r>
          </a:p>
        </p:txBody>
      </p:sp>
      <p:sp>
        <p:nvSpPr>
          <p:cNvPr id="3" name="Platshållare för innehåll 2">
            <a:extLst>
              <a:ext uri="{FF2B5EF4-FFF2-40B4-BE49-F238E27FC236}">
                <a16:creationId xmlns:a16="http://schemas.microsoft.com/office/drawing/2014/main" id="{1AD00D52-A0B6-416C-B3FD-B6CF3BDD7E80}"/>
              </a:ext>
            </a:extLst>
          </p:cNvPr>
          <p:cNvSpPr>
            <a:spLocks noGrp="1"/>
          </p:cNvSpPr>
          <p:nvPr>
            <p:ph idx="1"/>
          </p:nvPr>
        </p:nvSpPr>
        <p:spPr>
          <a:xfrm>
            <a:off x="1451579" y="1980106"/>
            <a:ext cx="8820577" cy="3450613"/>
          </a:xfrm>
        </p:spPr>
        <p:txBody>
          <a:bodyPr>
            <a:noAutofit/>
          </a:bodyPr>
          <a:lstStyle/>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är en mycket uppskattad aktivitet. Ingen vill att det skall ta slut.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ger nyttiga kunskaper och relaterar till deltagande, hållbarhet och återbruk</a:t>
            </a:r>
          </a:p>
          <a:p>
            <a:r>
              <a:rPr lang="sv-SE" sz="2400" dirty="0">
                <a:latin typeface="Calibri" panose="020F0502020204030204" pitchFamily="34" charset="0"/>
                <a:cs typeface="Times New Roman" panose="02020603050405020304" pitchFamily="18" charset="0"/>
              </a:rPr>
              <a:t>… </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engagerar hundratals barn i fyra bostadsområden i Borlänge </a:t>
            </a:r>
            <a:endParaRPr lang="sv-SE" sz="2400" dirty="0">
              <a:latin typeface="Calibri" panose="020F0502020204030204" pitchFamily="34" charset="0"/>
              <a:ea typeface="Times New Roman" panose="02020603050405020304" pitchFamily="18" charset="0"/>
              <a:cs typeface="Times New Roman" panose="02020603050405020304" pitchFamily="18" charset="0"/>
            </a:endParaRPr>
          </a:p>
          <a:p>
            <a:r>
              <a:rPr lang="sv-SE" sz="2400" dirty="0">
                <a:latin typeface="Calibri" panose="020F0502020204030204" pitchFamily="34" charset="0"/>
                <a:cs typeface="Times New Roman" panose="02020603050405020304" pitchFamily="18" charset="0"/>
              </a:rPr>
              <a:t>… </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bidrar till integration </a:t>
            </a:r>
          </a:p>
          <a:p>
            <a:r>
              <a:rPr lang="sv-SE" sz="2400" dirty="0">
                <a:latin typeface="Calibri" panose="020F0502020204030204" pitchFamily="34" charset="0"/>
                <a:cs typeface="Times New Roman" panose="02020603050405020304" pitchFamily="18" charset="0"/>
              </a:rPr>
              <a:t>… </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står över alla diskrimineringsgrunder och är inte beroende av ursprung, kön, socioekonomisk status eller eventuella diagnoser</a:t>
            </a:r>
            <a:endParaRPr lang="sv-SE" sz="2400" dirty="0">
              <a:latin typeface="Calibri" panose="020F0502020204030204" pitchFamily="34" charset="0"/>
              <a:ea typeface="Times New Roman" panose="02020603050405020304" pitchFamily="18" charset="0"/>
              <a:cs typeface="Times New Roman" panose="02020603050405020304" pitchFamily="18" charset="0"/>
            </a:endParaRPr>
          </a:p>
          <a:p>
            <a:r>
              <a:rPr lang="sv-SE" sz="2400" dirty="0">
                <a:latin typeface="Calibri" panose="020F0502020204030204" pitchFamily="34" charset="0"/>
                <a:cs typeface="Times New Roman" panose="02020603050405020304" pitchFamily="18" charset="0"/>
              </a:rPr>
              <a:t>… </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ger möjlighet till arbetserfarenhet och därmed ökad självkänsla</a:t>
            </a:r>
            <a:endParaRPr lang="sv-SE" sz="2400" dirty="0"/>
          </a:p>
        </p:txBody>
      </p:sp>
      <p:pic>
        <p:nvPicPr>
          <p:cNvPr id="5" name="Bildobjekt 4">
            <a:extLst>
              <a:ext uri="{FF2B5EF4-FFF2-40B4-BE49-F238E27FC236}">
                <a16:creationId xmlns:a16="http://schemas.microsoft.com/office/drawing/2014/main" id="{B5A388C8-A180-4F49-AADE-0E28F0F369B2}"/>
              </a:ext>
            </a:extLst>
          </p:cNvPr>
          <p:cNvPicPr>
            <a:picLocks noChangeAspect="1"/>
          </p:cNvPicPr>
          <p:nvPr/>
        </p:nvPicPr>
        <p:blipFill>
          <a:blip r:embed="rId2"/>
          <a:stretch>
            <a:fillRect/>
          </a:stretch>
        </p:blipFill>
        <p:spPr>
          <a:xfrm>
            <a:off x="9893509" y="315114"/>
            <a:ext cx="2028044" cy="2028044"/>
          </a:xfrm>
          <a:prstGeom prst="rect">
            <a:avLst/>
          </a:prstGeom>
        </p:spPr>
      </p:pic>
    </p:spTree>
    <p:extLst>
      <p:ext uri="{BB962C8B-B14F-4D97-AF65-F5344CB8AC3E}">
        <p14:creationId xmlns:p14="http://schemas.microsoft.com/office/powerpoint/2010/main" val="118669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C4026-DCAA-47BE-9D17-9250CC0C8B66}"/>
              </a:ext>
            </a:extLst>
          </p:cNvPr>
          <p:cNvSpPr>
            <a:spLocks noGrp="1"/>
          </p:cNvSpPr>
          <p:nvPr>
            <p:ph type="title"/>
          </p:nvPr>
        </p:nvSpPr>
        <p:spPr/>
        <p:txBody>
          <a:bodyPr/>
          <a:lstStyle/>
          <a:p>
            <a:r>
              <a:rPr lang="sv-SE" dirty="0"/>
              <a:t>Integration - </a:t>
            </a:r>
            <a:r>
              <a:rPr lang="sv-SE" dirty="0" err="1"/>
              <a:t>MÖten</a:t>
            </a:r>
            <a:endParaRPr lang="sv-SE" dirty="0"/>
          </a:p>
        </p:txBody>
      </p:sp>
      <p:sp>
        <p:nvSpPr>
          <p:cNvPr id="3" name="Platshållare för innehåll 2">
            <a:extLst>
              <a:ext uri="{FF2B5EF4-FFF2-40B4-BE49-F238E27FC236}">
                <a16:creationId xmlns:a16="http://schemas.microsoft.com/office/drawing/2014/main" id="{AE5B057A-6B81-443C-BAAB-6EA25E481156}"/>
              </a:ext>
            </a:extLst>
          </p:cNvPr>
          <p:cNvSpPr>
            <a:spLocks noGrp="1"/>
          </p:cNvSpPr>
          <p:nvPr>
            <p:ph idx="1"/>
          </p:nvPr>
        </p:nvSpPr>
        <p:spPr>
          <a:xfrm>
            <a:off x="1451579" y="2015732"/>
            <a:ext cx="7454915" cy="3450613"/>
          </a:xfrm>
        </p:spPr>
        <p:txBody>
          <a:bodyPr>
            <a:normAutofit/>
          </a:bodyPr>
          <a:lstStyle/>
          <a:p>
            <a:pPr marL="342900" lvl="0" indent="-342900">
              <a:lnSpc>
                <a:spcPct val="107000"/>
              </a:lnSpc>
              <a:buFont typeface="Symbol" panose="05050102010706020507" pitchFamily="18" charset="2"/>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Barn med olika bakgrund möts på </a:t>
            </a: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labbar</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Barn med och utan diagnoser på funktionsvariationer möts på </a:t>
            </a: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labbar</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Barn (och vuxna) möter barn (och vuxna) från andra områden vid </a:t>
            </a: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event</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Barn (och vuxna) möter barn (och vuxna) från andra områden vid </a:t>
            </a:r>
            <a:r>
              <a:rPr lang="sv-SE" sz="2400" b="1" dirty="0">
                <a:effectLst/>
                <a:latin typeface="Calibri" panose="020F0502020204030204" pitchFamily="34" charset="0"/>
                <a:ea typeface="Times New Roman" panose="02020603050405020304" pitchFamily="18" charset="0"/>
                <a:cs typeface="Times New Roman" panose="02020603050405020304" pitchFamily="18" charset="0"/>
              </a:rPr>
              <a:t>resor</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7" name="Bildobjekt 6">
            <a:extLst>
              <a:ext uri="{FF2B5EF4-FFF2-40B4-BE49-F238E27FC236}">
                <a16:creationId xmlns:a16="http://schemas.microsoft.com/office/drawing/2014/main" id="{D5711AFC-5A43-43D5-8ED5-33080188A452}"/>
              </a:ext>
            </a:extLst>
          </p:cNvPr>
          <p:cNvPicPr>
            <a:picLocks noChangeAspect="1"/>
          </p:cNvPicPr>
          <p:nvPr/>
        </p:nvPicPr>
        <p:blipFill>
          <a:blip r:embed="rId2"/>
          <a:stretch>
            <a:fillRect/>
          </a:stretch>
        </p:blipFill>
        <p:spPr>
          <a:xfrm>
            <a:off x="8698532" y="2268187"/>
            <a:ext cx="3366302" cy="3366302"/>
          </a:xfrm>
          <a:prstGeom prst="rect">
            <a:avLst/>
          </a:prstGeom>
        </p:spPr>
      </p:pic>
    </p:spTree>
    <p:extLst>
      <p:ext uri="{BB962C8B-B14F-4D97-AF65-F5344CB8AC3E}">
        <p14:creationId xmlns:p14="http://schemas.microsoft.com/office/powerpoint/2010/main" val="377961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DA6F7-0A75-4A45-8240-26B2B637D3BB}"/>
              </a:ext>
            </a:extLst>
          </p:cNvPr>
          <p:cNvSpPr>
            <a:spLocks noGrp="1"/>
          </p:cNvSpPr>
          <p:nvPr>
            <p:ph type="title"/>
          </p:nvPr>
        </p:nvSpPr>
        <p:spPr/>
        <p:txBody>
          <a:bodyPr/>
          <a:lstStyle/>
          <a:p>
            <a:r>
              <a:rPr lang="sv-SE" dirty="0"/>
              <a:t>slöjd</a:t>
            </a:r>
          </a:p>
        </p:txBody>
      </p:sp>
      <p:sp>
        <p:nvSpPr>
          <p:cNvPr id="3" name="Platshållare för innehåll 2">
            <a:extLst>
              <a:ext uri="{FF2B5EF4-FFF2-40B4-BE49-F238E27FC236}">
                <a16:creationId xmlns:a16="http://schemas.microsoft.com/office/drawing/2014/main" id="{D485A509-D43B-49DB-B2D6-EA0F02C8E317}"/>
              </a:ext>
            </a:extLst>
          </p:cNvPr>
          <p:cNvSpPr>
            <a:spLocks noGrp="1"/>
          </p:cNvSpPr>
          <p:nvPr>
            <p:ph idx="1"/>
          </p:nvPr>
        </p:nvSpPr>
        <p:spPr>
          <a:xfrm>
            <a:off x="1451579" y="2015732"/>
            <a:ext cx="6778021" cy="3450613"/>
          </a:xfrm>
        </p:spPr>
        <p:txBody>
          <a:bodyPr>
            <a:normAutofit lnSpcReduction="10000"/>
          </a:bodyPr>
          <a:lstStyle/>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 finns i hela världen.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Alla kan slöjda. Oavsett vad. Oavsett allt.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 är värderingsfritt.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 är ingen tävling.</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 ger kunskap om verktyg och hantverk samt tänkande om återbruk och miljö.</a:t>
            </a:r>
          </a:p>
          <a:p>
            <a:endParaRPr lang="sv-SE" dirty="0"/>
          </a:p>
        </p:txBody>
      </p:sp>
      <p:pic>
        <p:nvPicPr>
          <p:cNvPr id="5" name="Bildobjekt 4">
            <a:extLst>
              <a:ext uri="{FF2B5EF4-FFF2-40B4-BE49-F238E27FC236}">
                <a16:creationId xmlns:a16="http://schemas.microsoft.com/office/drawing/2014/main" id="{D6C63E09-8927-4424-93D0-8A5F3B09E844}"/>
              </a:ext>
            </a:extLst>
          </p:cNvPr>
          <p:cNvPicPr>
            <a:picLocks noChangeAspect="1"/>
          </p:cNvPicPr>
          <p:nvPr/>
        </p:nvPicPr>
        <p:blipFill>
          <a:blip r:embed="rId2"/>
          <a:stretch>
            <a:fillRect/>
          </a:stretch>
        </p:blipFill>
        <p:spPr>
          <a:xfrm>
            <a:off x="9139051" y="3109109"/>
            <a:ext cx="2104159" cy="2104159"/>
          </a:xfrm>
          <a:prstGeom prst="rect">
            <a:avLst/>
          </a:prstGeom>
        </p:spPr>
      </p:pic>
      <p:pic>
        <p:nvPicPr>
          <p:cNvPr id="7" name="Bildobjekt 6">
            <a:extLst>
              <a:ext uri="{FF2B5EF4-FFF2-40B4-BE49-F238E27FC236}">
                <a16:creationId xmlns:a16="http://schemas.microsoft.com/office/drawing/2014/main" id="{E15038E8-2F73-4F80-998B-CAA013723211}"/>
              </a:ext>
            </a:extLst>
          </p:cNvPr>
          <p:cNvPicPr>
            <a:picLocks noChangeAspect="1"/>
          </p:cNvPicPr>
          <p:nvPr/>
        </p:nvPicPr>
        <p:blipFill>
          <a:blip r:embed="rId3"/>
          <a:stretch>
            <a:fillRect/>
          </a:stretch>
        </p:blipFill>
        <p:spPr>
          <a:xfrm>
            <a:off x="9139050" y="664398"/>
            <a:ext cx="2104159" cy="2104159"/>
          </a:xfrm>
          <a:prstGeom prst="rect">
            <a:avLst/>
          </a:prstGeom>
        </p:spPr>
      </p:pic>
      <p:sp>
        <p:nvSpPr>
          <p:cNvPr id="8" name="textruta 7">
            <a:extLst>
              <a:ext uri="{FF2B5EF4-FFF2-40B4-BE49-F238E27FC236}">
                <a16:creationId xmlns:a16="http://schemas.microsoft.com/office/drawing/2014/main" id="{F9BAAEEF-F7D0-4A24-BFAC-8AF73A62B912}"/>
              </a:ext>
            </a:extLst>
          </p:cNvPr>
          <p:cNvSpPr txBox="1"/>
          <p:nvPr/>
        </p:nvSpPr>
        <p:spPr>
          <a:xfrm rot="1302609">
            <a:off x="5165124" y="629202"/>
            <a:ext cx="2507994"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”Slöjden är lika men materialen är olika.” </a:t>
            </a:r>
            <a:endParaRPr lang="sv-SE" dirty="0"/>
          </a:p>
        </p:txBody>
      </p:sp>
    </p:spTree>
    <p:extLst>
      <p:ext uri="{BB962C8B-B14F-4D97-AF65-F5344CB8AC3E}">
        <p14:creationId xmlns:p14="http://schemas.microsoft.com/office/powerpoint/2010/main" val="20693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D99FF-7C15-4FB1-8159-AA55A69E8A12}"/>
              </a:ext>
            </a:extLst>
          </p:cNvPr>
          <p:cNvSpPr>
            <a:spLocks noGrp="1"/>
          </p:cNvSpPr>
          <p:nvPr>
            <p:ph type="title"/>
          </p:nvPr>
        </p:nvSpPr>
        <p:spPr/>
        <p:txBody>
          <a:bodyPr/>
          <a:lstStyle/>
          <a:p>
            <a:r>
              <a:rPr lang="sv-SE" dirty="0"/>
              <a:t>Vad Barnen Lär sig</a:t>
            </a:r>
          </a:p>
        </p:txBody>
      </p:sp>
      <p:sp>
        <p:nvSpPr>
          <p:cNvPr id="3" name="Platshållare för innehåll 2">
            <a:extLst>
              <a:ext uri="{FF2B5EF4-FFF2-40B4-BE49-F238E27FC236}">
                <a16:creationId xmlns:a16="http://schemas.microsoft.com/office/drawing/2014/main" id="{562C377A-CB5D-4E54-9E95-E66DC8291AE3}"/>
              </a:ext>
            </a:extLst>
          </p:cNvPr>
          <p:cNvSpPr>
            <a:spLocks noGrp="1"/>
          </p:cNvSpPr>
          <p:nvPr>
            <p:ph idx="1"/>
          </p:nvPr>
        </p:nvSpPr>
        <p:spPr>
          <a:xfrm>
            <a:off x="1451580" y="2015732"/>
            <a:ext cx="7443038" cy="3450613"/>
          </a:xfrm>
        </p:spPr>
        <p:txBody>
          <a:bodyPr>
            <a:noAutofit/>
          </a:bodyPr>
          <a:lstStyle/>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SlöjdLab fyller ett behov för barn som inte är så intresserade av idrott och som har ett behov av att vara kreativa på olika sätt.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Använda verktyg och hantverk av olika slag; att sy, väva, dreja, tälja, smida, brodera, måla, virka, tova, snickra, fläta korgar, skapa smycken och andra konstverk</a:t>
            </a:r>
            <a:endParaRPr lang="sv-SE" sz="2400" dirty="0">
              <a:latin typeface="Calibri" panose="020F0502020204030204" pitchFamily="34" charset="0"/>
              <a:ea typeface="Times New Roman" panose="02020603050405020304" pitchFamily="18" charset="0"/>
              <a:cs typeface="Times New Roman" panose="02020603050405020304" pitchFamily="18" charset="0"/>
            </a:endParaRP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Miljö och återbruk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Demokrati och delaktighet </a:t>
            </a:r>
            <a:endParaRPr lang="sv-SE" sz="2400" dirty="0"/>
          </a:p>
        </p:txBody>
      </p:sp>
      <p:sp>
        <p:nvSpPr>
          <p:cNvPr id="5" name="textruta 4">
            <a:extLst>
              <a:ext uri="{FF2B5EF4-FFF2-40B4-BE49-F238E27FC236}">
                <a16:creationId xmlns:a16="http://schemas.microsoft.com/office/drawing/2014/main" id="{8BCC05A5-0ACE-43BF-93BA-648512C2D00F}"/>
              </a:ext>
            </a:extLst>
          </p:cNvPr>
          <p:cNvSpPr txBox="1"/>
          <p:nvPr/>
        </p:nvSpPr>
        <p:spPr>
          <a:xfrm rot="1405957">
            <a:off x="8578642" y="627244"/>
            <a:ext cx="3051933"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”SlöjdLab är bra för att ens kreativitet får flöda och sånt.”</a:t>
            </a:r>
            <a:endParaRPr lang="sv-SE" dirty="0"/>
          </a:p>
        </p:txBody>
      </p:sp>
      <p:pic>
        <p:nvPicPr>
          <p:cNvPr id="7" name="Bildobjekt 6">
            <a:extLst>
              <a:ext uri="{FF2B5EF4-FFF2-40B4-BE49-F238E27FC236}">
                <a16:creationId xmlns:a16="http://schemas.microsoft.com/office/drawing/2014/main" id="{929F1F3F-E880-49AB-A06F-BEFE6D78E807}"/>
              </a:ext>
            </a:extLst>
          </p:cNvPr>
          <p:cNvPicPr>
            <a:picLocks noChangeAspect="1"/>
          </p:cNvPicPr>
          <p:nvPr/>
        </p:nvPicPr>
        <p:blipFill>
          <a:blip r:embed="rId2"/>
          <a:stretch>
            <a:fillRect/>
          </a:stretch>
        </p:blipFill>
        <p:spPr>
          <a:xfrm>
            <a:off x="9019910" y="2030962"/>
            <a:ext cx="2973284" cy="2973284"/>
          </a:xfrm>
          <a:prstGeom prst="rect">
            <a:avLst/>
          </a:prstGeom>
        </p:spPr>
      </p:pic>
    </p:spTree>
    <p:extLst>
      <p:ext uri="{BB962C8B-B14F-4D97-AF65-F5344CB8AC3E}">
        <p14:creationId xmlns:p14="http://schemas.microsoft.com/office/powerpoint/2010/main" val="173498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8C5A68-32F9-497D-A533-274F6BA63688}"/>
              </a:ext>
            </a:extLst>
          </p:cNvPr>
          <p:cNvSpPr>
            <a:spLocks noGrp="1"/>
          </p:cNvSpPr>
          <p:nvPr>
            <p:ph type="title"/>
          </p:nvPr>
        </p:nvSpPr>
        <p:spPr/>
        <p:txBody>
          <a:bodyPr/>
          <a:lstStyle/>
          <a:p>
            <a:r>
              <a:rPr lang="sv-SE" dirty="0"/>
              <a:t>självkänsla</a:t>
            </a:r>
          </a:p>
        </p:txBody>
      </p:sp>
      <p:sp>
        <p:nvSpPr>
          <p:cNvPr id="3" name="Platshållare för innehåll 2">
            <a:extLst>
              <a:ext uri="{FF2B5EF4-FFF2-40B4-BE49-F238E27FC236}">
                <a16:creationId xmlns:a16="http://schemas.microsoft.com/office/drawing/2014/main" id="{6DED9EC3-5AED-4F80-8D3C-78BE2B852283}"/>
              </a:ext>
            </a:extLst>
          </p:cNvPr>
          <p:cNvSpPr>
            <a:spLocks noGrp="1"/>
          </p:cNvSpPr>
          <p:nvPr>
            <p:ph idx="1"/>
          </p:nvPr>
        </p:nvSpPr>
        <p:spPr>
          <a:xfrm>
            <a:off x="1451579" y="2015732"/>
            <a:ext cx="8072431" cy="3450613"/>
          </a:xfrm>
        </p:spPr>
        <p:txBody>
          <a:bodyPr>
            <a:noAutofit/>
          </a:bodyPr>
          <a:lstStyle/>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Man klarar av att tillverka saker och att fullfölja projekt. Man följer med på resor och lär känna andra. Ibland utan föräldrar. </a:t>
            </a:r>
            <a:endParaRPr lang="sv-SE" sz="2400" dirty="0">
              <a:latin typeface="Calibri" panose="020F0502020204030204" pitchFamily="34" charset="0"/>
              <a:ea typeface="Times New Roman" panose="02020603050405020304" pitchFamily="18" charset="0"/>
              <a:cs typeface="Times New Roman" panose="02020603050405020304" pitchFamily="18" charset="0"/>
            </a:endParaRP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Att verksamheten är </a:t>
            </a:r>
            <a:r>
              <a:rPr lang="sv-SE" sz="2400" dirty="0" err="1">
                <a:effectLst/>
                <a:latin typeface="Calibri" panose="020F0502020204030204" pitchFamily="34" charset="0"/>
                <a:ea typeface="Times New Roman" panose="02020603050405020304" pitchFamily="18" charset="0"/>
                <a:cs typeface="Times New Roman" panose="02020603050405020304" pitchFamily="18" charset="0"/>
              </a:rPr>
              <a:t>kravfri</a:t>
            </a: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 och att barnen inte bedöms kan göra att de kan vara nöjda med det som de gör och lär sig utan att någon lägger värderande aspekter på dem.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För de barn som blir hjälpledare blir det en ny roll med mer ansvar som kan ge viss yrkeserfarenhet och stärka självkänslan. </a:t>
            </a:r>
            <a:endParaRPr lang="sv-SE" sz="2400" dirty="0"/>
          </a:p>
        </p:txBody>
      </p:sp>
      <p:sp>
        <p:nvSpPr>
          <p:cNvPr id="5" name="textruta 4">
            <a:extLst>
              <a:ext uri="{FF2B5EF4-FFF2-40B4-BE49-F238E27FC236}">
                <a16:creationId xmlns:a16="http://schemas.microsoft.com/office/drawing/2014/main" id="{BB2EC7E7-F652-473F-8A31-FBB0D1EB0150}"/>
              </a:ext>
            </a:extLst>
          </p:cNvPr>
          <p:cNvSpPr txBox="1"/>
          <p:nvPr/>
        </p:nvSpPr>
        <p:spPr>
          <a:xfrm rot="1766074">
            <a:off x="8854091" y="685815"/>
            <a:ext cx="2731445"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 Barn blir mer utåtriktade och självsäkra.”</a:t>
            </a:r>
            <a:endParaRPr lang="sv-SE" dirty="0"/>
          </a:p>
        </p:txBody>
      </p:sp>
      <p:pic>
        <p:nvPicPr>
          <p:cNvPr id="7" name="Bildobjekt 6">
            <a:extLst>
              <a:ext uri="{FF2B5EF4-FFF2-40B4-BE49-F238E27FC236}">
                <a16:creationId xmlns:a16="http://schemas.microsoft.com/office/drawing/2014/main" id="{55C9C22B-FA28-415A-A6D4-4AE8738340E1}"/>
              </a:ext>
            </a:extLst>
          </p:cNvPr>
          <p:cNvPicPr>
            <a:picLocks noChangeAspect="1"/>
          </p:cNvPicPr>
          <p:nvPr/>
        </p:nvPicPr>
        <p:blipFill>
          <a:blip r:embed="rId2"/>
          <a:stretch>
            <a:fillRect/>
          </a:stretch>
        </p:blipFill>
        <p:spPr>
          <a:xfrm>
            <a:off x="9414095" y="2975672"/>
            <a:ext cx="2652651" cy="2652651"/>
          </a:xfrm>
          <a:prstGeom prst="rect">
            <a:avLst/>
          </a:prstGeom>
        </p:spPr>
      </p:pic>
    </p:spTree>
    <p:extLst>
      <p:ext uri="{BB962C8B-B14F-4D97-AF65-F5344CB8AC3E}">
        <p14:creationId xmlns:p14="http://schemas.microsoft.com/office/powerpoint/2010/main" val="209880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0F0628-051D-4FDF-987B-9BB250D1886E}"/>
              </a:ext>
            </a:extLst>
          </p:cNvPr>
          <p:cNvSpPr>
            <a:spLocks noGrp="1"/>
          </p:cNvSpPr>
          <p:nvPr>
            <p:ph type="title"/>
          </p:nvPr>
        </p:nvSpPr>
        <p:spPr/>
        <p:txBody>
          <a:bodyPr/>
          <a:lstStyle/>
          <a:p>
            <a:r>
              <a:rPr lang="sv-SE" dirty="0"/>
              <a:t>Möjligheter till arbete eller arbetserfarenhet</a:t>
            </a:r>
          </a:p>
        </p:txBody>
      </p:sp>
      <p:sp>
        <p:nvSpPr>
          <p:cNvPr id="3" name="Platshållare för innehåll 2">
            <a:extLst>
              <a:ext uri="{FF2B5EF4-FFF2-40B4-BE49-F238E27FC236}">
                <a16:creationId xmlns:a16="http://schemas.microsoft.com/office/drawing/2014/main" id="{F39DA7D7-E494-41CE-9FCD-293DF015C301}"/>
              </a:ext>
            </a:extLst>
          </p:cNvPr>
          <p:cNvSpPr>
            <a:spLocks noGrp="1"/>
          </p:cNvSpPr>
          <p:nvPr>
            <p:ph idx="1"/>
          </p:nvPr>
        </p:nvSpPr>
        <p:spPr>
          <a:xfrm>
            <a:off x="1451579" y="2015732"/>
            <a:ext cx="7722401" cy="3450613"/>
          </a:xfrm>
        </p:spPr>
        <p:txBody>
          <a:bodyPr>
            <a:noAutofit/>
          </a:bodyPr>
          <a:lstStyle/>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Barn/ungdomar kan övergå till att arbeta som volontärer eller hjälpledare.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Volontärer kan övergå till att arbeta som hjälpledare eller ledare.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Volontärer och hjälpledare kan få arbetserfarenheter som kan vara till nytta när man söker ett annat arbete.</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Föräldrar kan bli volontärer eller så småningom hjälpledare/Ledare</a:t>
            </a:r>
            <a:endParaRPr lang="sv-SE" sz="2400" dirty="0"/>
          </a:p>
        </p:txBody>
      </p:sp>
      <p:pic>
        <p:nvPicPr>
          <p:cNvPr id="5" name="Bildobjekt 4">
            <a:extLst>
              <a:ext uri="{FF2B5EF4-FFF2-40B4-BE49-F238E27FC236}">
                <a16:creationId xmlns:a16="http://schemas.microsoft.com/office/drawing/2014/main" id="{1D0212CC-23F1-47F8-9824-B5217FF29B10}"/>
              </a:ext>
            </a:extLst>
          </p:cNvPr>
          <p:cNvPicPr>
            <a:picLocks noChangeAspect="1"/>
          </p:cNvPicPr>
          <p:nvPr/>
        </p:nvPicPr>
        <p:blipFill>
          <a:blip r:embed="rId2"/>
          <a:stretch>
            <a:fillRect/>
          </a:stretch>
        </p:blipFill>
        <p:spPr>
          <a:xfrm>
            <a:off x="9168818" y="2015731"/>
            <a:ext cx="2796111" cy="2796111"/>
          </a:xfrm>
          <a:prstGeom prst="rect">
            <a:avLst/>
          </a:prstGeom>
        </p:spPr>
      </p:pic>
      <p:sp>
        <p:nvSpPr>
          <p:cNvPr id="7" name="textruta 6">
            <a:extLst>
              <a:ext uri="{FF2B5EF4-FFF2-40B4-BE49-F238E27FC236}">
                <a16:creationId xmlns:a16="http://schemas.microsoft.com/office/drawing/2014/main" id="{E72C976E-F3B4-4E5E-AD39-2977475EC343}"/>
              </a:ext>
            </a:extLst>
          </p:cNvPr>
          <p:cNvSpPr txBox="1"/>
          <p:nvPr/>
        </p:nvSpPr>
        <p:spPr>
          <a:xfrm rot="608592">
            <a:off x="7960371" y="478766"/>
            <a:ext cx="3929572" cy="1200329"/>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”SlöjdLab är utvecklande och ett bra sätt att uttrycka sin kreativitet. Lära sig mer om planering. Att få erfarenheter att jobba med barn. ”</a:t>
            </a:r>
            <a:endParaRPr lang="sv-SE" dirty="0"/>
          </a:p>
        </p:txBody>
      </p:sp>
    </p:spTree>
    <p:extLst>
      <p:ext uri="{BB962C8B-B14F-4D97-AF65-F5344CB8AC3E}">
        <p14:creationId xmlns:p14="http://schemas.microsoft.com/office/powerpoint/2010/main" val="127413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DE0B74-D012-4DBA-BBD9-D33F61E97C8B}"/>
              </a:ext>
            </a:extLst>
          </p:cNvPr>
          <p:cNvSpPr>
            <a:spLocks noGrp="1"/>
          </p:cNvSpPr>
          <p:nvPr>
            <p:ph type="title"/>
          </p:nvPr>
        </p:nvSpPr>
        <p:spPr/>
        <p:txBody>
          <a:bodyPr/>
          <a:lstStyle/>
          <a:p>
            <a:r>
              <a:rPr lang="sv-SE" dirty="0"/>
              <a:t>Demokrati och delaktighet</a:t>
            </a:r>
          </a:p>
        </p:txBody>
      </p:sp>
      <p:sp>
        <p:nvSpPr>
          <p:cNvPr id="3" name="Platshållare för innehåll 2">
            <a:extLst>
              <a:ext uri="{FF2B5EF4-FFF2-40B4-BE49-F238E27FC236}">
                <a16:creationId xmlns:a16="http://schemas.microsoft.com/office/drawing/2014/main" id="{E4CC36EC-1A58-452E-A0BD-90569EA47021}"/>
              </a:ext>
            </a:extLst>
          </p:cNvPr>
          <p:cNvSpPr>
            <a:spLocks noGrp="1"/>
          </p:cNvSpPr>
          <p:nvPr>
            <p:ph idx="1"/>
          </p:nvPr>
        </p:nvSpPr>
        <p:spPr>
          <a:xfrm>
            <a:off x="1451579" y="2015732"/>
            <a:ext cx="7419289" cy="3450613"/>
          </a:xfrm>
        </p:spPr>
        <p:txBody>
          <a:bodyPr>
            <a:normAutofit/>
          </a:bodyPr>
          <a:lstStyle/>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Visas i hur barn kan välja att arbeta. Att det finns alternativa möjligheter.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Genom rådslaget där barn från olika områden inspirerar varandra.</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 kan även användas för att uttrycka en </a:t>
            </a:r>
            <a:r>
              <a:rPr lang="sv-SE" sz="2400" dirty="0">
                <a:latin typeface="Calibri" panose="020F0502020204030204" pitchFamily="34" charset="0"/>
                <a:cs typeface="Times New Roman" panose="02020603050405020304" pitchFamily="18" charset="0"/>
              </a:rPr>
              <a:t>åsikt, t.ex. genom att framställa budskap på slöjdobjekt och placera ut det i parker.</a:t>
            </a:r>
          </a:p>
        </p:txBody>
      </p:sp>
      <p:pic>
        <p:nvPicPr>
          <p:cNvPr id="5" name="Bildobjekt 4">
            <a:extLst>
              <a:ext uri="{FF2B5EF4-FFF2-40B4-BE49-F238E27FC236}">
                <a16:creationId xmlns:a16="http://schemas.microsoft.com/office/drawing/2014/main" id="{B5EFBA55-E534-4599-BA36-B1880DD94821}"/>
              </a:ext>
            </a:extLst>
          </p:cNvPr>
          <p:cNvPicPr>
            <a:picLocks noChangeAspect="1"/>
          </p:cNvPicPr>
          <p:nvPr/>
        </p:nvPicPr>
        <p:blipFill>
          <a:blip r:embed="rId2"/>
          <a:stretch>
            <a:fillRect/>
          </a:stretch>
        </p:blipFill>
        <p:spPr>
          <a:xfrm>
            <a:off x="9094033" y="2608845"/>
            <a:ext cx="2857500" cy="2857500"/>
          </a:xfrm>
          <a:prstGeom prst="rect">
            <a:avLst/>
          </a:prstGeom>
        </p:spPr>
      </p:pic>
      <p:sp>
        <p:nvSpPr>
          <p:cNvPr id="7" name="textruta 6">
            <a:extLst>
              <a:ext uri="{FF2B5EF4-FFF2-40B4-BE49-F238E27FC236}">
                <a16:creationId xmlns:a16="http://schemas.microsoft.com/office/drawing/2014/main" id="{B9C1708B-6FD9-45C3-8DB1-1CB2AAF76542}"/>
              </a:ext>
            </a:extLst>
          </p:cNvPr>
          <p:cNvSpPr txBox="1"/>
          <p:nvPr/>
        </p:nvSpPr>
        <p:spPr>
          <a:xfrm rot="732576">
            <a:off x="9106496" y="715343"/>
            <a:ext cx="2351314" cy="369332"/>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”Barn skall bli hörda.” </a:t>
            </a:r>
            <a:endParaRPr lang="sv-SE" dirty="0"/>
          </a:p>
        </p:txBody>
      </p:sp>
    </p:spTree>
    <p:extLst>
      <p:ext uri="{BB962C8B-B14F-4D97-AF65-F5344CB8AC3E}">
        <p14:creationId xmlns:p14="http://schemas.microsoft.com/office/powerpoint/2010/main" val="4372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6E0AE4-2B24-48A2-A03F-65851AF75FE4}"/>
              </a:ext>
            </a:extLst>
          </p:cNvPr>
          <p:cNvSpPr>
            <a:spLocks noGrp="1"/>
          </p:cNvSpPr>
          <p:nvPr>
            <p:ph type="title"/>
          </p:nvPr>
        </p:nvSpPr>
        <p:spPr/>
        <p:txBody>
          <a:bodyPr/>
          <a:lstStyle/>
          <a:p>
            <a:r>
              <a:rPr lang="sv-SE" dirty="0"/>
              <a:t>Hållbarhet och återbruk</a:t>
            </a:r>
          </a:p>
        </p:txBody>
      </p:sp>
      <p:sp>
        <p:nvSpPr>
          <p:cNvPr id="3" name="Platshållare för innehåll 2">
            <a:extLst>
              <a:ext uri="{FF2B5EF4-FFF2-40B4-BE49-F238E27FC236}">
                <a16:creationId xmlns:a16="http://schemas.microsoft.com/office/drawing/2014/main" id="{7D9DBCE0-C625-4D7A-9979-7252D7DA580A}"/>
              </a:ext>
            </a:extLst>
          </p:cNvPr>
          <p:cNvSpPr>
            <a:spLocks noGrp="1"/>
          </p:cNvSpPr>
          <p:nvPr>
            <p:ph idx="1"/>
          </p:nvPr>
        </p:nvSpPr>
        <p:spPr>
          <a:xfrm>
            <a:off x="1451580" y="2015732"/>
            <a:ext cx="7217408" cy="3450613"/>
          </a:xfrm>
        </p:spPr>
        <p:txBody>
          <a:bodyPr>
            <a:normAutofit/>
          </a:bodyPr>
          <a:lstStyle/>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Barnen lär sig att man kan göra saker och laga saker. Man måste inte gå och handla. Återbruk är ett alternativ.</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Användning av naturmaterial och återbruk har både en hållbarhets- och en ekonomisk aspekt för framtiden när SlöjdLab skall stå på egna ben.  </a:t>
            </a:r>
            <a:endParaRPr lang="sv-SE" sz="2400" dirty="0"/>
          </a:p>
        </p:txBody>
      </p:sp>
      <p:pic>
        <p:nvPicPr>
          <p:cNvPr id="5" name="Bildobjekt 4">
            <a:extLst>
              <a:ext uri="{FF2B5EF4-FFF2-40B4-BE49-F238E27FC236}">
                <a16:creationId xmlns:a16="http://schemas.microsoft.com/office/drawing/2014/main" id="{C18E1D9C-DBFF-400F-AEC3-E847ADCB8791}"/>
              </a:ext>
            </a:extLst>
          </p:cNvPr>
          <p:cNvPicPr>
            <a:picLocks noChangeAspect="1"/>
          </p:cNvPicPr>
          <p:nvPr/>
        </p:nvPicPr>
        <p:blipFill>
          <a:blip r:embed="rId2"/>
          <a:stretch>
            <a:fillRect/>
          </a:stretch>
        </p:blipFill>
        <p:spPr>
          <a:xfrm>
            <a:off x="8823653" y="2353456"/>
            <a:ext cx="3112888" cy="3112888"/>
          </a:xfrm>
          <a:prstGeom prst="rect">
            <a:avLst/>
          </a:prstGeom>
        </p:spPr>
      </p:pic>
      <p:sp>
        <p:nvSpPr>
          <p:cNvPr id="7" name="textruta 6">
            <a:extLst>
              <a:ext uri="{FF2B5EF4-FFF2-40B4-BE49-F238E27FC236}">
                <a16:creationId xmlns:a16="http://schemas.microsoft.com/office/drawing/2014/main" id="{516A1A91-836C-40D5-A027-0D499686FEF3}"/>
              </a:ext>
            </a:extLst>
          </p:cNvPr>
          <p:cNvSpPr txBox="1"/>
          <p:nvPr/>
        </p:nvSpPr>
        <p:spPr>
          <a:xfrm rot="872265">
            <a:off x="8298359" y="426211"/>
            <a:ext cx="3550722"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”Vi försöker rikta in oss på naturmaterial och återvinning.” </a:t>
            </a:r>
            <a:endParaRPr lang="sv-SE" dirty="0"/>
          </a:p>
        </p:txBody>
      </p:sp>
      <p:sp>
        <p:nvSpPr>
          <p:cNvPr id="9" name="textruta 8">
            <a:extLst>
              <a:ext uri="{FF2B5EF4-FFF2-40B4-BE49-F238E27FC236}">
                <a16:creationId xmlns:a16="http://schemas.microsoft.com/office/drawing/2014/main" id="{822E64C0-E55B-457D-9EBD-88325B2D0315}"/>
              </a:ext>
            </a:extLst>
          </p:cNvPr>
          <p:cNvSpPr txBox="1"/>
          <p:nvPr/>
        </p:nvSpPr>
        <p:spPr>
          <a:xfrm rot="740349">
            <a:off x="7537216" y="936572"/>
            <a:ext cx="3324426"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”Då blir det ju lite pärlor och gamla cykelslangar.” </a:t>
            </a:r>
            <a:endParaRPr lang="sv-SE" dirty="0"/>
          </a:p>
        </p:txBody>
      </p:sp>
    </p:spTree>
    <p:extLst>
      <p:ext uri="{BB962C8B-B14F-4D97-AF65-F5344CB8AC3E}">
        <p14:creationId xmlns:p14="http://schemas.microsoft.com/office/powerpoint/2010/main" val="132471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F98502-D199-400A-BA35-06DFC058904D}"/>
              </a:ext>
            </a:extLst>
          </p:cNvPr>
          <p:cNvSpPr>
            <a:spLocks noGrp="1"/>
          </p:cNvSpPr>
          <p:nvPr>
            <p:ph type="title"/>
          </p:nvPr>
        </p:nvSpPr>
        <p:spPr/>
        <p:txBody>
          <a:bodyPr/>
          <a:lstStyle/>
          <a:p>
            <a:r>
              <a:rPr lang="sv-SE" dirty="0"/>
              <a:t>Kompetensutveckling och gemenskap</a:t>
            </a:r>
          </a:p>
        </p:txBody>
      </p:sp>
      <p:sp>
        <p:nvSpPr>
          <p:cNvPr id="3" name="Platshållare för innehåll 2">
            <a:extLst>
              <a:ext uri="{FF2B5EF4-FFF2-40B4-BE49-F238E27FC236}">
                <a16:creationId xmlns:a16="http://schemas.microsoft.com/office/drawing/2014/main" id="{EF0D75FE-8C4C-4312-9F08-7E5F86A25ABA}"/>
              </a:ext>
            </a:extLst>
          </p:cNvPr>
          <p:cNvSpPr>
            <a:spLocks noGrp="1"/>
          </p:cNvSpPr>
          <p:nvPr>
            <p:ph idx="1"/>
          </p:nvPr>
        </p:nvSpPr>
        <p:spPr>
          <a:xfrm>
            <a:off x="1451580" y="2015732"/>
            <a:ext cx="8974956" cy="3450613"/>
          </a:xfrm>
        </p:spPr>
        <p:txBody>
          <a:bodyPr>
            <a:noAutofit/>
          </a:bodyPr>
          <a:lstStyle/>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Det är viktigt att träffa andra ledare. </a:t>
            </a:r>
          </a:p>
          <a:p>
            <a:pPr>
              <a:lnSpc>
                <a:spcPct val="107000"/>
              </a:lnSpc>
              <a:spcAft>
                <a:spcPts val="800"/>
              </a:spcAft>
            </a:pPr>
            <a:r>
              <a:rPr lang="sv-SE" sz="2400" dirty="0">
                <a:effectLst/>
                <a:latin typeface="Calibri" panose="020F0502020204030204" pitchFamily="34" charset="0"/>
                <a:ea typeface="Times New Roman" panose="02020603050405020304" pitchFamily="18" charset="0"/>
                <a:cs typeface="Times New Roman" panose="02020603050405020304" pitchFamily="18" charset="0"/>
              </a:rPr>
              <a:t>Inspirationsträffar är uppskattade. </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Inspiration ger verkligen inspiration. Det kanske inte ersätter lön, men flera talade om utbildning och inspiration som en drivkraft som gjorde det värt att fortsätta.</a:t>
            </a:r>
          </a:p>
          <a:p>
            <a:r>
              <a:rPr lang="sv-SE" sz="2400" dirty="0">
                <a:effectLst/>
                <a:latin typeface="Calibri" panose="020F0502020204030204" pitchFamily="34" charset="0"/>
                <a:ea typeface="Times New Roman" panose="02020603050405020304" pitchFamily="18" charset="0"/>
                <a:cs typeface="Times New Roman" panose="02020603050405020304" pitchFamily="18" charset="0"/>
              </a:rPr>
              <a:t>SlöjdLab har betytt något även för de som medverkar som ledare, hjälpledare och volontärer. Att se barnen ha roligt och att de kommer för att det är kul. Det är ett bevis för att man gör något vettigt</a:t>
            </a:r>
            <a:endParaRPr lang="sv-SE" sz="2400" dirty="0"/>
          </a:p>
        </p:txBody>
      </p:sp>
      <p:pic>
        <p:nvPicPr>
          <p:cNvPr id="5" name="Bildobjekt 4">
            <a:extLst>
              <a:ext uri="{FF2B5EF4-FFF2-40B4-BE49-F238E27FC236}">
                <a16:creationId xmlns:a16="http://schemas.microsoft.com/office/drawing/2014/main" id="{922249B7-A136-4D30-8E8A-4A6E9BC1AAA5}"/>
              </a:ext>
            </a:extLst>
          </p:cNvPr>
          <p:cNvPicPr>
            <a:picLocks noChangeAspect="1"/>
          </p:cNvPicPr>
          <p:nvPr/>
        </p:nvPicPr>
        <p:blipFill>
          <a:blip r:embed="rId2"/>
          <a:stretch>
            <a:fillRect/>
          </a:stretch>
        </p:blipFill>
        <p:spPr>
          <a:xfrm>
            <a:off x="9743606" y="1132726"/>
            <a:ext cx="2296273" cy="2296273"/>
          </a:xfrm>
          <a:prstGeom prst="rect">
            <a:avLst/>
          </a:prstGeom>
        </p:spPr>
      </p:pic>
      <p:sp>
        <p:nvSpPr>
          <p:cNvPr id="7" name="textruta 6">
            <a:extLst>
              <a:ext uri="{FF2B5EF4-FFF2-40B4-BE49-F238E27FC236}">
                <a16:creationId xmlns:a16="http://schemas.microsoft.com/office/drawing/2014/main" id="{ABDC8C27-949F-44B9-AFBD-8803B585C71D}"/>
              </a:ext>
            </a:extLst>
          </p:cNvPr>
          <p:cNvSpPr txBox="1"/>
          <p:nvPr/>
        </p:nvSpPr>
        <p:spPr>
          <a:xfrm>
            <a:off x="5939058" y="138615"/>
            <a:ext cx="5367646" cy="646331"/>
          </a:xfrm>
          <a:prstGeom prst="rect">
            <a:avLst/>
          </a:prstGeom>
          <a:noFill/>
        </p:spPr>
        <p:txBody>
          <a:bodyPr wrap="square">
            <a:spAutoFit/>
          </a:bodyPr>
          <a:lstStyle/>
          <a:p>
            <a:r>
              <a:rPr lang="sv-SE" sz="1800" dirty="0">
                <a:effectLst/>
                <a:latin typeface="Calibri" panose="020F0502020204030204" pitchFamily="34" charset="0"/>
                <a:ea typeface="Times New Roman" panose="02020603050405020304" pitchFamily="18" charset="0"/>
                <a:cs typeface="Times New Roman" panose="02020603050405020304" pitchFamily="18" charset="0"/>
              </a:rPr>
              <a:t>”Man skulle vilja fixa något för föräldrar så att de fick komma med och slöjda. Eftersom de ändå är där.” </a:t>
            </a:r>
            <a:endParaRPr lang="sv-SE" dirty="0"/>
          </a:p>
        </p:txBody>
      </p:sp>
    </p:spTree>
    <p:extLst>
      <p:ext uri="{BB962C8B-B14F-4D97-AF65-F5344CB8AC3E}">
        <p14:creationId xmlns:p14="http://schemas.microsoft.com/office/powerpoint/2010/main" val="1047796821"/>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1553</TotalTime>
  <Words>1101</Words>
  <Application>Microsoft Office PowerPoint</Application>
  <PresentationFormat>Bredbild</PresentationFormat>
  <Paragraphs>98</Paragraphs>
  <Slides>18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Gill Sans MT</vt:lpstr>
      <vt:lpstr>Symbol</vt:lpstr>
      <vt:lpstr>Galleri</vt:lpstr>
      <vt:lpstr>Så här tycker vi om SlöjdLab</vt:lpstr>
      <vt:lpstr>Integration - MÖten</vt:lpstr>
      <vt:lpstr>slöjd</vt:lpstr>
      <vt:lpstr>Vad Barnen Lär sig</vt:lpstr>
      <vt:lpstr>självkänsla</vt:lpstr>
      <vt:lpstr>Möjligheter till arbete eller arbetserfarenhet</vt:lpstr>
      <vt:lpstr>Demokrati och delaktighet</vt:lpstr>
      <vt:lpstr>Hållbarhet och återbruk</vt:lpstr>
      <vt:lpstr>Kompetensutveckling och gemenskap</vt:lpstr>
      <vt:lpstr>Föräldrar</vt:lpstr>
      <vt:lpstr>Pedagogik/bemötande</vt:lpstr>
      <vt:lpstr>Tillströmning av barn</vt:lpstr>
      <vt:lpstr>Bemanning</vt:lpstr>
      <vt:lpstr>Ersättning</vt:lpstr>
      <vt:lpstr>Organisation av labb</vt:lpstr>
      <vt:lpstr>Administration</vt:lpstr>
      <vt:lpstr>Lokaler</vt:lpstr>
      <vt:lpstr>Sammanfattning.  SlöjdLab…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här tycker vi om SlöjdLab</dc:title>
  <dc:creator>Anders Avdic</dc:creator>
  <cp:lastModifiedBy>Anders Avdic</cp:lastModifiedBy>
  <cp:revision>29</cp:revision>
  <dcterms:created xsi:type="dcterms:W3CDTF">2020-12-30T11:06:44Z</dcterms:created>
  <dcterms:modified xsi:type="dcterms:W3CDTF">2020-12-31T16:28:16Z</dcterms:modified>
</cp:coreProperties>
</file>